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 Medium" panose="020B0604020202020204" charset="0"/>
      <p:regular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7389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20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7577" y="746522"/>
            <a:ext cx="7556421" cy="5670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Система продажи билетов для музеев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1484394" y="674962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1800" dirty="0">
                <a:solidFill>
                  <a:schemeClr val="bg1"/>
                </a:solidFill>
                <a:latin typeface="Arial" panose="02020603050405020304" pitchFamily="18" charset="0"/>
                <a:cs typeface="Times New Roman" panose="02020603050405020304" pitchFamily="18" charset="0"/>
              </a:rPr>
              <a:t>Работу выполнили</a:t>
            </a:r>
            <a:r>
              <a:rPr lang="en-US" sz="1800" dirty="0">
                <a:solidFill>
                  <a:schemeClr val="bg1"/>
                </a:solidFill>
                <a:latin typeface="Arial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sz="1800" dirty="0">
                <a:solidFill>
                  <a:schemeClr val="bg1"/>
                </a:solidFill>
                <a:latin typeface="Arial" panose="02020603050405020304" pitchFamily="18" charset="0"/>
                <a:cs typeface="Times New Roman" panose="02020603050405020304" pitchFamily="18" charset="0"/>
              </a:rPr>
              <a:t>Студенты 4-го курса ИСИП</a:t>
            </a:r>
            <a:r>
              <a:rPr lang="en-US" sz="1800" dirty="0">
                <a:solidFill>
                  <a:schemeClr val="bg1"/>
                </a:solidFill>
                <a:latin typeface="Arial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1800" dirty="0">
                <a:solidFill>
                  <a:schemeClr val="bg1"/>
                </a:solidFill>
                <a:latin typeface="Arial" panose="02020603050405020304" pitchFamily="18" charset="0"/>
                <a:cs typeface="Times New Roman" panose="02020603050405020304" pitchFamily="18" charset="0"/>
              </a:rPr>
              <a:t>Команда </a:t>
            </a:r>
            <a:r>
              <a:rPr lang="ru-RU" sz="1800" b="1" dirty="0">
                <a:solidFill>
                  <a:schemeClr val="bg1"/>
                </a:solidFill>
                <a:latin typeface="Arial" panose="02020603050405020304" pitchFamily="18" charset="0"/>
                <a:cs typeface="Times New Roman" panose="02020603050405020304" pitchFamily="18" charset="0"/>
              </a:rPr>
              <a:t>«Орда»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solidFill>
                  <a:schemeClr val="bg1"/>
                </a:solidFill>
                <a:latin typeface="Arial" panose="02020603050405020304" pitchFamily="18" charset="0"/>
                <a:cs typeface="Times New Roman" panose="02020603050405020304" pitchFamily="18" charset="0"/>
              </a:rPr>
              <a:t>Брекис Богдан</a:t>
            </a:r>
            <a:r>
              <a:rPr lang="en-US" sz="1800" dirty="0">
                <a:solidFill>
                  <a:schemeClr val="bg1"/>
                </a:solidFill>
                <a:latin typeface="Arial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solidFill>
                  <a:schemeClr val="bg1"/>
                </a:solidFill>
                <a:latin typeface="Arial" panose="02020603050405020304" pitchFamily="18" charset="0"/>
                <a:cs typeface="Times New Roman" panose="02020603050405020304" pitchFamily="18" charset="0"/>
              </a:rPr>
              <a:t>Нематов</a:t>
            </a:r>
            <a:r>
              <a:rPr lang="ru-RU" sz="1800" dirty="0">
                <a:solidFill>
                  <a:schemeClr val="bg1"/>
                </a:solidFill>
                <a:latin typeface="Arial" panose="02020603050405020304" pitchFamily="18" charset="0"/>
                <a:cs typeface="Times New Roman" panose="02020603050405020304" pitchFamily="18" charset="0"/>
              </a:rPr>
              <a:t> Марк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F771D1-FD4D-426A-8DC0-0B618E1ED1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635" y="172693"/>
            <a:ext cx="1132425" cy="960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D010F5-63A7-451B-80BD-D45668B7E46E}"/>
              </a:ext>
            </a:extLst>
          </p:cNvPr>
          <p:cNvSpPr txBox="1"/>
          <p:nvPr/>
        </p:nvSpPr>
        <p:spPr>
          <a:xfrm>
            <a:off x="7401696" y="1117074"/>
            <a:ext cx="1742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ЧУПО «ВШП»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A531762-6C36-49AF-81F5-FF86F88D1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248" y="6594160"/>
            <a:ext cx="946961" cy="13683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30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Цель проекта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CFD0D8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Автоматизировать процесс продажи билетов и управления потоком посетителей музеев через единую систему, которая обеспечивает удобную покупку билетов онлайн и </a:t>
            </a:r>
            <a:r>
              <a:rPr lang="en-US" sz="3200" dirty="0" err="1">
                <a:solidFill>
                  <a:srgbClr val="CFD0D8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на</a:t>
            </a:r>
            <a:r>
              <a:rPr lang="en-US" sz="3200" dirty="0">
                <a:solidFill>
                  <a:srgbClr val="CFD0D8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CFD0D8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кассе</a:t>
            </a:r>
            <a:r>
              <a:rPr lang="ru-RU" sz="3200" dirty="0">
                <a:solidFill>
                  <a:srgbClr val="CFD0D8"/>
                </a:solidFill>
                <a:latin typeface="Times New Roman" panose="02020603050405020304" pitchFamily="18" charset="0"/>
                <a:ea typeface="Roboto" pitchFamily="34" charset="-122"/>
                <a:cs typeface="Times New Roman" panose="02020603050405020304" pitchFamily="18" charset="0"/>
              </a:rPr>
              <a:t>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71942" y="491069"/>
            <a:ext cx="90663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Основные возможности системы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3353217" y="3041214"/>
            <a:ext cx="4196358" cy="3309580"/>
          </a:xfrm>
          <a:prstGeom prst="roundRect">
            <a:avLst>
              <a:gd name="adj" fmla="val 287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587651" y="327564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774817" y="346269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587651" y="4182905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покупк</a:t>
            </a:r>
            <a:r>
              <a:rPr lang="ru-RU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а</a:t>
            </a: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билетов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587651" y="4723338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Быстрое оформление покупки через веб-интерфейс с несколькими способами оплаты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76389" y="3041214"/>
            <a:ext cx="4196358" cy="3309580"/>
          </a:xfrm>
          <a:prstGeom prst="roundRect">
            <a:avLst>
              <a:gd name="adj" fmla="val 287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8010823" y="327564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5A6ED8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197989" y="3462696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010823" y="4182905"/>
            <a:ext cx="31140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Выбор даты и времени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8010823" y="467332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Гибкая система бронирования с отображением доступных временных слотов</a:t>
            </a:r>
            <a:endParaRPr lang="en-US" sz="175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F7441C46-88DC-4D9F-8EB4-A8DE641AAB6F}"/>
              </a:ext>
            </a:extLst>
          </p:cNvPr>
          <p:cNvSpPr/>
          <p:nvPr/>
        </p:nvSpPr>
        <p:spPr>
          <a:xfrm>
            <a:off x="12661751" y="7562626"/>
            <a:ext cx="1893345" cy="570155"/>
          </a:xfrm>
          <a:prstGeom prst="rect">
            <a:avLst/>
          </a:prstGeom>
          <a:solidFill>
            <a:srgbClr val="00001A"/>
          </a:solidFill>
          <a:ln>
            <a:solidFill>
              <a:srgbClr val="00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4">
            <a:extLst>
              <a:ext uri="{FF2B5EF4-FFF2-40B4-BE49-F238E27FC236}">
                <a16:creationId xmlns:a16="http://schemas.microsoft.com/office/drawing/2014/main" id="{F109E78E-7DED-43DF-8C77-C4AFB0CA4430}"/>
              </a:ext>
            </a:extLst>
          </p:cNvPr>
          <p:cNvSpPr/>
          <p:nvPr/>
        </p:nvSpPr>
        <p:spPr>
          <a:xfrm>
            <a:off x="753961" y="5560493"/>
            <a:ext cx="10807662" cy="1601833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ru-RU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 0"/>
          <p:cNvSpPr/>
          <p:nvPr/>
        </p:nvSpPr>
        <p:spPr>
          <a:xfrm>
            <a:off x="793790" y="686967"/>
            <a:ext cx="58531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</a:rPr>
              <a:t>Технологии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6" name="Shape 4"/>
          <p:cNvSpPr/>
          <p:nvPr/>
        </p:nvSpPr>
        <p:spPr>
          <a:xfrm>
            <a:off x="793789" y="1636606"/>
            <a:ext cx="10807661" cy="1735244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ru-RU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11138" y="16366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FD0D8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Backend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11137" y="1968721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3 - </a:t>
            </a:r>
            <a:r>
              <a:rPr lang="ru-RU" sz="2800" i="0" dirty="0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язык программирования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MySQL - </a:t>
            </a:r>
            <a:r>
              <a:rPr lang="ru-RU" sz="2800" i="0" dirty="0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реляционная база данных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i="0" dirty="0" err="1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mysql.connector</a:t>
            </a:r>
            <a:r>
              <a:rPr lang="en-US" sz="2800" i="0" dirty="0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- </a:t>
            </a:r>
            <a:r>
              <a:rPr lang="ru-RU" sz="2800" i="0" dirty="0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драйвер для подключения </a:t>
            </a:r>
            <a:r>
              <a:rPr lang="en-US" sz="2800" i="0" dirty="0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ru-RU" sz="2800" i="0" dirty="0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 </a:t>
            </a:r>
            <a:r>
              <a:rPr lang="en-US" sz="2800" i="0" dirty="0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11137" y="5560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/>
            <a:r>
              <a:rPr lang="ru-RU" sz="2800" dirty="0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Веб-технологии</a:t>
            </a:r>
          </a:p>
        </p:txBody>
      </p:sp>
      <p:sp>
        <p:nvSpPr>
          <p:cNvPr id="11" name="Text 9"/>
          <p:cNvSpPr/>
          <p:nvPr/>
        </p:nvSpPr>
        <p:spPr>
          <a:xfrm>
            <a:off x="1011137" y="591482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800" i="0" dirty="0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 Protocol - коммуникация между </a:t>
            </a:r>
            <a:r>
              <a:rPr lang="ru-RU" sz="2800" i="0" dirty="0" err="1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фронтендом</a:t>
            </a:r>
            <a:r>
              <a:rPr lang="ru-RU" sz="2800" i="0" dirty="0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бэкендом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800" i="0" dirty="0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JSON - формат обмена данными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800" i="0" dirty="0" err="1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Sockets</a:t>
            </a:r>
            <a:r>
              <a:rPr lang="ru-RU" sz="2800" i="0" dirty="0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- сетевое взаимодействие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B995A53-CE65-459C-BD19-79A2621B8BF3}"/>
              </a:ext>
            </a:extLst>
          </p:cNvPr>
          <p:cNvSpPr/>
          <p:nvPr/>
        </p:nvSpPr>
        <p:spPr>
          <a:xfrm>
            <a:off x="12661751" y="7562626"/>
            <a:ext cx="1893345" cy="570155"/>
          </a:xfrm>
          <a:prstGeom prst="rect">
            <a:avLst/>
          </a:prstGeom>
          <a:solidFill>
            <a:srgbClr val="00001A"/>
          </a:solidFill>
          <a:ln>
            <a:solidFill>
              <a:srgbClr val="00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CD57BD7F-295A-4DA6-9E0B-080BA027F904}"/>
              </a:ext>
            </a:extLst>
          </p:cNvPr>
          <p:cNvSpPr/>
          <p:nvPr/>
        </p:nvSpPr>
        <p:spPr>
          <a:xfrm>
            <a:off x="825981" y="3612710"/>
            <a:ext cx="10807662" cy="1601833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>
            <a:endParaRPr lang="ru-RU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011137" y="3655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CFD0D8"/>
                </a:solidFill>
                <a:latin typeface="Times New Roman" panose="02020603050405020304" pitchFamily="18" charset="0"/>
                <a:ea typeface="Roboto Medium" pitchFamily="34" charset="-122"/>
                <a:cs typeface="Times New Roman" panose="02020603050405020304" pitchFamily="18" charset="0"/>
              </a:rPr>
              <a:t>Frontend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11255" y="396473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800" i="0" dirty="0" err="1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WebView</a:t>
            </a:r>
            <a:r>
              <a:rPr lang="ru-RU" sz="2800" i="0" dirty="0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- встроенный браузер для </a:t>
            </a:r>
            <a:r>
              <a:rPr lang="ru-RU" sz="2800" i="0" dirty="0" err="1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desktop</a:t>
            </a:r>
            <a:r>
              <a:rPr lang="ru-RU" sz="2800" i="0" dirty="0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приложения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800" i="0" dirty="0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HTML/CSS/JavaScript - для создания пользовательского интерфейса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800" i="0" dirty="0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 Server - встроенный веб-сервер для обслуживания </a:t>
            </a:r>
            <a:r>
              <a:rPr lang="ru-RU" sz="2800" i="0" dirty="0" err="1">
                <a:solidFill>
                  <a:srgbClr val="F9FAF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фронтенда</a:t>
            </a:r>
            <a:endParaRPr lang="ru-RU" sz="2800" i="0" dirty="0">
              <a:solidFill>
                <a:srgbClr val="F9FAF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BFF8A59-D1DE-4D0C-824C-FABA0346C9C9}"/>
              </a:ext>
            </a:extLst>
          </p:cNvPr>
          <p:cNvSpPr/>
          <p:nvPr/>
        </p:nvSpPr>
        <p:spPr>
          <a:xfrm>
            <a:off x="12661751" y="7562626"/>
            <a:ext cx="1893345" cy="570155"/>
          </a:xfrm>
          <a:prstGeom prst="rect">
            <a:avLst/>
          </a:prstGeom>
          <a:solidFill>
            <a:srgbClr val="00001A"/>
          </a:solidFill>
          <a:ln>
            <a:solidFill>
              <a:srgbClr val="00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 0"/>
          <p:cNvSpPr/>
          <p:nvPr/>
        </p:nvSpPr>
        <p:spPr>
          <a:xfrm>
            <a:off x="721638" y="566976"/>
            <a:ext cx="8824913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ru-RU" sz="4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Клиентский</a:t>
            </a:r>
            <a:r>
              <a:rPr lang="en-US" sz="4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</a:t>
            </a:r>
            <a:r>
              <a:rPr lang="ru-RU" sz="40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интерфейс</a:t>
            </a:r>
            <a:endParaRPr lang="en-US" sz="405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FD1153B-5390-44A8-973B-F498B295C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662" y="1300093"/>
            <a:ext cx="6892211" cy="590273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ECA5989-7C3B-4F95-B588-5DA9C852A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23" y="4567173"/>
            <a:ext cx="6806916" cy="2635656"/>
          </a:xfrm>
          <a:prstGeom prst="rect">
            <a:avLst/>
          </a:prstGeom>
        </p:spPr>
      </p:pic>
      <p:sp>
        <p:nvSpPr>
          <p:cNvPr id="16" name="Text 2">
            <a:extLst>
              <a:ext uri="{FF2B5EF4-FFF2-40B4-BE49-F238E27FC236}">
                <a16:creationId xmlns:a16="http://schemas.microsoft.com/office/drawing/2014/main" id="{3DDFA0C0-98CC-451D-B829-C87A669E8D48}"/>
              </a:ext>
            </a:extLst>
          </p:cNvPr>
          <p:cNvSpPr/>
          <p:nvPr/>
        </p:nvSpPr>
        <p:spPr>
          <a:xfrm>
            <a:off x="721637" y="217127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800" dirty="0">
                <a:solidFill>
                  <a:srgbClr val="CFD0D8"/>
                </a:solidFill>
                <a:latin typeface="Arial" pitchFamily="34" charset="0"/>
                <a:ea typeface="Roboto" pitchFamily="34" charset="-122"/>
                <a:cs typeface="Roboto" pitchFamily="34" charset="-120"/>
              </a:rPr>
              <a:t>Герой-баннер с витриной музеев</a:t>
            </a:r>
            <a:endParaRPr lang="en-US" sz="28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E11E81B2-F84A-483F-A3A0-BBA6D18AD192}"/>
              </a:ext>
            </a:extLst>
          </p:cNvPr>
          <p:cNvSpPr/>
          <p:nvPr/>
        </p:nvSpPr>
        <p:spPr>
          <a:xfrm>
            <a:off x="721637" y="252325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800" dirty="0">
                <a:solidFill>
                  <a:srgbClr val="CFD0D8"/>
                </a:solidFill>
                <a:latin typeface="Arial" pitchFamily="34" charset="0"/>
                <a:ea typeface="Roboto" pitchFamily="34" charset="-122"/>
                <a:cs typeface="Roboto" pitchFamily="34" charset="-120"/>
              </a:rPr>
              <a:t>Каталог экспозиций и режим работы</a:t>
            </a:r>
            <a:endParaRPr lang="en-US" sz="2800" dirty="0"/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BF3DCB77-8227-4680-A0F2-CDE912024E2F}"/>
              </a:ext>
            </a:extLst>
          </p:cNvPr>
          <p:cNvSpPr/>
          <p:nvPr/>
        </p:nvSpPr>
        <p:spPr>
          <a:xfrm>
            <a:off x="721637" y="285944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800" dirty="0">
                <a:solidFill>
                  <a:srgbClr val="CFD0D8"/>
                </a:solidFill>
                <a:latin typeface="Arial" pitchFamily="34" charset="0"/>
                <a:ea typeface="Roboto" pitchFamily="34" charset="-122"/>
                <a:cs typeface="Roboto" pitchFamily="34" charset="-120"/>
              </a:rPr>
              <a:t>Модуль выбора билетов и времени</a:t>
            </a:r>
            <a:endParaRPr lang="en-US" sz="2800" dirty="0"/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3B4E37A1-8B4D-4529-9A33-BFB2FD847BC2}"/>
              </a:ext>
            </a:extLst>
          </p:cNvPr>
          <p:cNvSpPr/>
          <p:nvPr/>
        </p:nvSpPr>
        <p:spPr>
          <a:xfrm>
            <a:off x="721637" y="3219164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800" dirty="0">
                <a:solidFill>
                  <a:srgbClr val="CFD0D8"/>
                </a:solidFill>
                <a:latin typeface="Arial" pitchFamily="34" charset="0"/>
                <a:ea typeface="Roboto" pitchFamily="34" charset="-122"/>
                <a:cs typeface="Roboto" pitchFamily="34" charset="-120"/>
              </a:rPr>
              <a:t>Адаптивный дизайн для мобильных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2898" y="513814"/>
            <a:ext cx="96148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Интерфейс кассы</a:t>
            </a:r>
            <a:endParaRPr lang="en-US" sz="445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469165D-25E8-43CC-837F-016182EE6557}"/>
              </a:ext>
            </a:extLst>
          </p:cNvPr>
          <p:cNvSpPr/>
          <p:nvPr/>
        </p:nvSpPr>
        <p:spPr>
          <a:xfrm>
            <a:off x="12661751" y="7562626"/>
            <a:ext cx="1893345" cy="570155"/>
          </a:xfrm>
          <a:prstGeom prst="rect">
            <a:avLst/>
          </a:prstGeom>
          <a:solidFill>
            <a:srgbClr val="00001A"/>
          </a:solidFill>
          <a:ln>
            <a:solidFill>
              <a:srgbClr val="00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C13E51-07E4-4EFA-A694-903579F3F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98" y="4991548"/>
            <a:ext cx="5623385" cy="29142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6E969E-7E1A-423A-BB20-77FF00C7F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8" y="1383775"/>
            <a:ext cx="5878331" cy="30627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84ECC8-BE07-42D1-8FF5-F7DB9C0E6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950" y="1575676"/>
            <a:ext cx="5131129" cy="2678989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520996DD-5E61-46BB-9473-513830623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Поиск и ввод данных клиента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Выбор типа и количества билетов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Расчёт стоимости и выбор времени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Подтверждение и печать чека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Проверка билета: </a:t>
            </a:r>
            <a:r>
              <a:rPr kumimoji="0" lang="ru-RU" altLang="ru-RU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Проверен / Отказано + причина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6052A11-0C3E-4FF8-A679-0818EA6F99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454" y="5397119"/>
            <a:ext cx="757604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Поиск и ввод данных клиента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Выбор типа и количества билетов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Расчёт стоимости и выбор времени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Проверка билета: </a:t>
            </a:r>
            <a:r>
              <a:rPr kumimoji="0" lang="ru-RU" altLang="ru-RU" sz="24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Проверен / Отказано + причина</a:t>
            </a:r>
            <a:endParaRPr kumimoji="0" lang="ru-RU" altLang="ru-RU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2966" y="398664"/>
            <a:ext cx="64422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</a:rPr>
              <a:t>ERD</a:t>
            </a:r>
            <a:r>
              <a:rPr lang="ru-RU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</a:rPr>
              <a:t>-диаграмма базы данных</a:t>
            </a:r>
            <a:endParaRPr lang="en-US" sz="4450" dirty="0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6AAD6783-1E5B-4E1D-B8C4-8EA4FBE73048}"/>
              </a:ext>
            </a:extLst>
          </p:cNvPr>
          <p:cNvSpPr/>
          <p:nvPr/>
        </p:nvSpPr>
        <p:spPr>
          <a:xfrm>
            <a:off x="12661751" y="7562626"/>
            <a:ext cx="1893345" cy="570155"/>
          </a:xfrm>
          <a:prstGeom prst="rect">
            <a:avLst/>
          </a:prstGeom>
          <a:solidFill>
            <a:srgbClr val="00001A"/>
          </a:solidFill>
          <a:ln>
            <a:solidFill>
              <a:srgbClr val="00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181012-2D20-4265-88C5-ABB7909C7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712" y="1277736"/>
            <a:ext cx="6276975" cy="6553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2633"/>
            <a:ext cx="65468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Преимущества решения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252907"/>
            <a:ext cx="31255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Полная автоматизация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530906" y="374332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Исключение ручных процессов и снижение ошибок при обработке заказов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6884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8194000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Удобный интерфейс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8194000" y="374332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Интуитивный дизайн для посетителей с быстрой навигацией и оформлением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30906" y="5000625"/>
            <a:ext cx="29578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Безопасность данных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530906" y="5491043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Защита личной информации, шифрование платежей, контроль доступа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194000" y="5000625"/>
            <a:ext cx="36078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Гибкая масштабируемость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194000" y="549104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FastAPI и MySQL позволяют легко расширять функциональность и увеличивать нагрузку</a:t>
            </a:r>
            <a:endParaRPr lang="en-US" sz="175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B79AD61-D886-4FC9-B262-E76C2E44D89E}"/>
              </a:ext>
            </a:extLst>
          </p:cNvPr>
          <p:cNvSpPr/>
          <p:nvPr/>
        </p:nvSpPr>
        <p:spPr>
          <a:xfrm>
            <a:off x="12661751" y="7562626"/>
            <a:ext cx="1893345" cy="570155"/>
          </a:xfrm>
          <a:prstGeom prst="rect">
            <a:avLst/>
          </a:prstGeom>
          <a:solidFill>
            <a:srgbClr val="00001A"/>
          </a:solidFill>
          <a:ln>
            <a:solidFill>
              <a:srgbClr val="00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93531" y="3406021"/>
            <a:ext cx="96148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ru-RU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</a:rPr>
              <a:t>Спасибо за внимание!</a:t>
            </a:r>
            <a:endParaRPr lang="en-US" sz="445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469165D-25E8-43CC-837F-016182EE6557}"/>
              </a:ext>
            </a:extLst>
          </p:cNvPr>
          <p:cNvSpPr/>
          <p:nvPr/>
        </p:nvSpPr>
        <p:spPr>
          <a:xfrm>
            <a:off x="12661751" y="7562626"/>
            <a:ext cx="1893345" cy="570155"/>
          </a:xfrm>
          <a:prstGeom prst="rect">
            <a:avLst/>
          </a:prstGeom>
          <a:solidFill>
            <a:srgbClr val="00001A"/>
          </a:solidFill>
          <a:ln>
            <a:solidFill>
              <a:srgbClr val="0000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1450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284</Words>
  <Application>Microsoft Office PowerPoint</Application>
  <PresentationFormat>Произвольный</PresentationFormat>
  <Paragraphs>60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Calibri</vt:lpstr>
      <vt:lpstr>Arial</vt:lpstr>
      <vt:lpstr>Roboto Medium</vt:lpstr>
      <vt:lpstr>Times New Roman</vt:lpstr>
      <vt:lpstr>Roboto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Богдан</dc:creator>
  <cp:lastModifiedBy>Нематов Марк</cp:lastModifiedBy>
  <cp:revision>14</cp:revision>
  <dcterms:created xsi:type="dcterms:W3CDTF">2025-10-31T21:42:38Z</dcterms:created>
  <dcterms:modified xsi:type="dcterms:W3CDTF">2025-11-11T23:12:05Z</dcterms:modified>
</cp:coreProperties>
</file>